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89e7a39b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89e7a39b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0f274e1e5_0_52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c0f274e1e5_0_52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0f274e1e5_0_98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c0f274e1e5_0_98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47fdfea6b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047fdfea6b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11cd7305b_0_2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11cd7305b_0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89e7a39bd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89e7a39bd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89e7a39bd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f89e7a39bd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1e66770c6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b1e66770c6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89e7a39bd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f89e7a39bd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89e7a39bd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f89e7a39bd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89e7a39bd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f89e7a39bd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0" y="0"/>
            <a:ext cx="9144000" cy="4448810"/>
          </a:xfrm>
          <a:custGeom>
            <a:rect b="b" l="l" r="r" t="t"/>
            <a:pathLst>
              <a:path extrusionOk="0" h="4448810" w="9144000">
                <a:moveTo>
                  <a:pt x="0" y="4448400"/>
                </a:moveTo>
                <a:lnTo>
                  <a:pt x="9143999" y="4448400"/>
                </a:lnTo>
                <a:lnTo>
                  <a:pt x="9143999" y="0"/>
                </a:lnTo>
                <a:lnTo>
                  <a:pt x="0" y="0"/>
                </a:lnTo>
                <a:lnTo>
                  <a:pt x="0" y="4448400"/>
                </a:lnTo>
                <a:close/>
              </a:path>
            </a:pathLst>
          </a:custGeom>
          <a:solidFill>
            <a:srgbClr val="2E938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6"/>
          <p:cNvSpPr/>
          <p:nvPr/>
        </p:nvSpPr>
        <p:spPr>
          <a:xfrm>
            <a:off x="0" y="4448400"/>
            <a:ext cx="9144000" cy="695325"/>
          </a:xfrm>
          <a:custGeom>
            <a:rect b="b" l="l" r="r" t="t"/>
            <a:pathLst>
              <a:path extrusionOk="0" h="695325" w="9144000">
                <a:moveTo>
                  <a:pt x="9143999" y="695099"/>
                </a:moveTo>
                <a:lnTo>
                  <a:pt x="0" y="6950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95099"/>
                </a:lnTo>
                <a:close/>
              </a:path>
            </a:pathLst>
          </a:custGeom>
          <a:solidFill>
            <a:srgbClr val="2E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049" y="4490375"/>
            <a:ext cx="815550" cy="61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0" y="0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600350" y="1339179"/>
            <a:ext cx="79434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0" y="4643437"/>
            <a:ext cx="538162" cy="3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/>
          <p:nvPr>
            <p:ph type="ctrTitle"/>
          </p:nvPr>
        </p:nvSpPr>
        <p:spPr>
          <a:xfrm>
            <a:off x="0" y="0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0" y="0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0" y="0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2000" y="4643437"/>
            <a:ext cx="538162" cy="3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/>
          <p:nvPr/>
        </p:nvSpPr>
        <p:spPr>
          <a:xfrm>
            <a:off x="0" y="923400"/>
            <a:ext cx="9144000" cy="87630"/>
          </a:xfrm>
          <a:custGeom>
            <a:rect b="b" l="l" r="r" t="t"/>
            <a:pathLst>
              <a:path extrusionOk="0" h="87630" w="9144000">
                <a:moveTo>
                  <a:pt x="9143999" y="87299"/>
                </a:moveTo>
                <a:lnTo>
                  <a:pt x="0" y="872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87299"/>
                </a:lnTo>
                <a:close/>
              </a:path>
            </a:pathLst>
          </a:custGeom>
          <a:solidFill>
            <a:srgbClr val="2E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5"/>
          <p:cNvSpPr txBox="1"/>
          <p:nvPr>
            <p:ph type="title"/>
          </p:nvPr>
        </p:nvSpPr>
        <p:spPr>
          <a:xfrm>
            <a:off x="0" y="0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600350" y="1339179"/>
            <a:ext cx="79434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sales@vdab.be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hyperlink" Target="mailto:goedele.sohl@vdab.be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hyperlink" Target="http://vdab.be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hyperlink" Target="https://www.youtube.com/watch?v=ZlKGh_fSLuA" TargetMode="External"/><Relationship Id="rId5" Type="http://schemas.openxmlformats.org/officeDocument/2006/relationships/hyperlink" Target="https://wijzijnfamiliehulp.be/wp-content/uploads/2023/08/some-hhh-zorg.mp4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/>
          <p:nvPr/>
        </p:nvSpPr>
        <p:spPr>
          <a:xfrm>
            <a:off x="0" y="-41975"/>
            <a:ext cx="9144000" cy="51435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1"/>
          <p:cNvSpPr/>
          <p:nvPr/>
        </p:nvSpPr>
        <p:spPr>
          <a:xfrm>
            <a:off x="0" y="4448400"/>
            <a:ext cx="9144000" cy="6951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3">
            <a:alphaModFix/>
          </a:blip>
          <a:srcRect b="0" l="13035" r="0" t="0"/>
          <a:stretch/>
        </p:blipFill>
        <p:spPr>
          <a:xfrm>
            <a:off x="613050" y="4490375"/>
            <a:ext cx="815550" cy="6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1"/>
          <p:cNvSpPr txBox="1"/>
          <p:nvPr/>
        </p:nvSpPr>
        <p:spPr>
          <a:xfrm>
            <a:off x="613050" y="354725"/>
            <a:ext cx="7917900" cy="19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PAKKET FB &amp; INSTAGRAM BOOSTS 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en/of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 SEARCH BOOSTS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Geef je moeilijk in te vullen </a:t>
            </a:r>
            <a:b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vacatures een duwtje in de rug 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b="1" lang="n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een social boost</a:t>
            </a:r>
            <a:endParaRPr sz="3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31"/>
          <p:cNvPicPr preferRelativeResize="0"/>
          <p:nvPr/>
        </p:nvPicPr>
        <p:blipFill>
          <a:blip r:embed="rId4">
            <a:alphaModFix amt="91000"/>
          </a:blip>
          <a:stretch>
            <a:fillRect/>
          </a:stretch>
        </p:blipFill>
        <p:spPr>
          <a:xfrm>
            <a:off x="6129275" y="2283575"/>
            <a:ext cx="2951275" cy="2164825"/>
          </a:xfrm>
          <a:prstGeom prst="rect">
            <a:avLst/>
          </a:prstGeom>
          <a:noFill/>
          <a:ln cap="flat" cmpd="sng" w="9525">
            <a:solidFill>
              <a:srgbClr val="2E938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0" y="0"/>
            <a:ext cx="9144000" cy="1048500"/>
          </a:xfrm>
          <a:prstGeom prst="rect">
            <a:avLst/>
          </a:prstGeom>
          <a:solidFill>
            <a:srgbClr val="2E9388"/>
          </a:solidFill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127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l"/>
              <a:t>Hoe een boost aanvragen?</a:t>
            </a:r>
            <a:endParaRPr/>
          </a:p>
          <a:p>
            <a:pPr indent="0" lvl="0" marL="6127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0"/>
          <p:cNvSpPr txBox="1"/>
          <p:nvPr/>
        </p:nvSpPr>
        <p:spPr>
          <a:xfrm>
            <a:off x="643400" y="1148675"/>
            <a:ext cx="73119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0">
            <a:spAutoFit/>
          </a:bodyPr>
          <a:lstStyle/>
          <a:p>
            <a:pPr indent="-374015" lvl="0" marL="426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 het VDAB-vacaturenummer (staat onderaan in de VDAB-vacature)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015" lvl="0" marL="426719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Keuze: Facebook Boost en/of Google Search Boost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015" lvl="0" marL="426719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Advertentietekst (max 250 karakters)    —&gt;    </a:t>
            </a:r>
            <a:r>
              <a:rPr lang="nl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 vinden op de promotie-toolkit pagina van Familiehulp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015" lvl="0" marL="426719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Afbeelding (Branded visual enkel voor FB-boost)   → </a:t>
            </a:r>
            <a:r>
              <a:rPr lang="nl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 vinden op de promotie-toolkit pagina van Familiehulp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○"/>
            </a:pPr>
            <a:r>
              <a:rPr b="0" i="0" lang="n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 1:1 (vierkant)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○"/>
            </a:pPr>
            <a:r>
              <a:rPr b="0" i="0" lang="n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JPG of PNG bestand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○"/>
            </a:pPr>
            <a:r>
              <a:rPr b="0" i="0" lang="n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resolutie: minstens 600 x 600 px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○"/>
            </a:pPr>
            <a:r>
              <a:rPr b="0" i="0" lang="n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maximale bestandsgrootte: 30 MB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○"/>
            </a:pPr>
            <a:r>
              <a:rPr b="0" i="0" lang="n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minimale tekst op de visual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eriod"/>
            </a:pPr>
            <a:r>
              <a:rPr lang="nl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Videoboost</a:t>
            </a:r>
            <a:endParaRPr sz="9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nl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bestandstype: mp4, mov of gif (gewoon een youtube links volstaat niet)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nl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ratio: idealiter 1:1 (vierkant) of 4:5 (rechthoekig) maar alternatieve ratio's zijn ook inzetbaar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nl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resolutie: minstens 1080 x 1080 pixels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idealiter met geluid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015" lvl="0" marL="426719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Planning: dadelijk lanceren of datum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 naar </a:t>
            </a:r>
            <a:r>
              <a:rPr lang="nl" sz="1200" u="sng">
                <a:solidFill>
                  <a:srgbClr val="2E7DC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sales@vdab.be </a:t>
            </a:r>
            <a:r>
              <a:rPr lang="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goedele.sohl@vdab.be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3162" y="3195487"/>
            <a:ext cx="2733674" cy="172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0" y="0"/>
            <a:ext cx="9144000" cy="1047900"/>
          </a:xfrm>
          <a:prstGeom prst="rect">
            <a:avLst/>
          </a:prstGeom>
          <a:solidFill>
            <a:srgbClr val="2E9388"/>
          </a:solidFill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127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l"/>
              <a:t>Hoe je resultaat nadien evalueren?</a:t>
            </a:r>
            <a:br>
              <a:rPr lang="nl"/>
            </a:br>
            <a:endParaRPr/>
          </a:p>
        </p:txBody>
      </p:sp>
      <p:sp>
        <p:nvSpPr>
          <p:cNvPr id="236" name="Google Shape;236;p41"/>
          <p:cNvSpPr txBox="1"/>
          <p:nvPr/>
        </p:nvSpPr>
        <p:spPr>
          <a:xfrm>
            <a:off x="533400" y="2131255"/>
            <a:ext cx="4140900" cy="25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Impressies</a:t>
            </a:r>
            <a:endParaRPr/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geven aan hoeveel keer je advertentie is</a:t>
            </a:r>
            <a:endParaRPr/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getoond.</a:t>
            </a:r>
            <a:endParaRPr/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Clicks </a:t>
            </a:r>
            <a:endParaRPr/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Geven aan hoeveel mensen op de advertentie geklikt hebben.</a:t>
            </a:r>
            <a:endParaRPr/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Clickrate (belangrijkste)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Vergelijk jouw resultaat met de benchmark.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google search ads</a:t>
            </a: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gemiddelde benchmark voor jobs 2.42%</a:t>
            </a:r>
            <a:b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facebook ads</a:t>
            </a: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gemiddelde benchmark voor jobs is 0,47%</a:t>
            </a:r>
            <a:endParaRPr/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41"/>
          <p:cNvGrpSpPr/>
          <p:nvPr/>
        </p:nvGrpSpPr>
        <p:grpSpPr>
          <a:xfrm>
            <a:off x="4937700" y="2293447"/>
            <a:ext cx="3304054" cy="2682727"/>
            <a:chOff x="4937700" y="2293447"/>
            <a:chExt cx="3304054" cy="2682727"/>
          </a:xfrm>
        </p:grpSpPr>
        <p:pic>
          <p:nvPicPr>
            <p:cNvPr id="238" name="Google Shape;238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37700" y="2293447"/>
              <a:ext cx="3204826" cy="2634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37700" y="2293450"/>
              <a:ext cx="3304054" cy="26827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41"/>
          <p:cNvSpPr/>
          <p:nvPr/>
        </p:nvSpPr>
        <p:spPr>
          <a:xfrm>
            <a:off x="457200" y="1200150"/>
            <a:ext cx="78486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" marR="18034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afloop van de boost ontvang je een duidelijk rapport met  relevante statistieken en visuals; impressies, clicks én het  percentage extra visibiliteit dankzij de boost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2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2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Boostpakketten: Tarieven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2"/>
          <p:cNvSpPr txBox="1"/>
          <p:nvPr/>
        </p:nvSpPr>
        <p:spPr>
          <a:xfrm>
            <a:off x="613050" y="1359500"/>
            <a:ext cx="65400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Pakket 5 boosts (credits) 	€   250  (€ </a:t>
            </a: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50.00/boost)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Pakket 11 boosts (credits)	€   500  (€ 45.45/boost)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Pakket  23 boosts (credits)	€ 1000  (€ 43.47/boost)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VDAB is vrij van BTW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Interesse?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Goedele Sohl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Accountmanager Digitale Dienstverlening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goedele.sohl@vdab.be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0473/778421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0300" y="2324325"/>
            <a:ext cx="2394300" cy="17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3"/>
          <p:cNvSpPr txBox="1"/>
          <p:nvPr/>
        </p:nvSpPr>
        <p:spPr>
          <a:xfrm>
            <a:off x="613050" y="38280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Geef je vacature(s) een duwtje in de rug via social boosts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3"/>
          <p:cNvSpPr txBox="1"/>
          <p:nvPr/>
        </p:nvSpPr>
        <p:spPr>
          <a:xfrm>
            <a:off x="613050" y="1435700"/>
            <a:ext cx="79179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meest bezochte job site 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Vlaanderen bereiken we op</a:t>
            </a:r>
            <a:r>
              <a:rPr lang="nl" sz="13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vdab.be makkelijk relevante kandidaten.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voor bepaalde knelpuntvacatures ligt het potentiële bereik vaak een stuk lager.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job boost via Facebook en/of Google Search kan in deze gevallen helpen om je vacature(s)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in de kijker te zetten op een maximaal relevante manier. </a:t>
            </a:r>
            <a:endParaRPr sz="900">
              <a:solidFill>
                <a:srgbClr val="351C7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889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51C75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889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rgbClr val="351C75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>
              <a:solidFill>
                <a:srgbClr val="351C75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Google Shape;160;p33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975" y="2827225"/>
            <a:ext cx="1775437" cy="16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7262" y="2827225"/>
            <a:ext cx="3257538" cy="16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4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4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Jobboost via Facebook en Instagram: Wat?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4"/>
          <p:cNvSpPr txBox="1"/>
          <p:nvPr/>
        </p:nvSpPr>
        <p:spPr>
          <a:xfrm>
            <a:off x="613050" y="1435700"/>
            <a:ext cx="46800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vacature verschijnt op de tijdlijn én in de verhalen (of stories) van relevante Facebook- en Instagram gebruikers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" marR="111125" rtl="0" algn="l">
              <a:lnSpc>
                <a:spcPct val="149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nl" sz="13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Jouw voorbereiding stap voor stap</a:t>
            </a:r>
            <a:endParaRPr b="1" sz="13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294" lvl="0" marL="340360" marR="508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ahoma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Kies de juiste social media visual + advertentietekst.</a:t>
            </a:r>
            <a:b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3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Je kunt deze downloaden op de promotie-toolkit van familiehulp.</a:t>
            </a:r>
            <a:endParaRPr>
              <a:solidFill>
                <a:schemeClr val="dk1"/>
              </a:solidFill>
            </a:endParaRPr>
          </a:p>
          <a:p>
            <a:pPr indent="-328294" lvl="0" marL="340360" marR="508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Tahoma"/>
              <a:buChar char="●"/>
            </a:pPr>
            <a:r>
              <a:rPr lang="nl" sz="13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Bepaal zelf wanneer de boost gelanceerd wordt en/of tot  wanneer deze maximaal mag lopen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294" lvl="0" marL="340360" marR="280035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ahoma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boost zonder specifieke start- en stopdatum duurt  gemiddeld 5 dagen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89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351C75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889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rgbClr val="351C75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300">
              <a:solidFill>
                <a:srgbClr val="351C75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pic>
        <p:nvPicPr>
          <p:cNvPr id="171" name="Google Shape;1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975" y="1435701"/>
            <a:ext cx="1359574" cy="28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325" y="1435700"/>
            <a:ext cx="1420025" cy="28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0750" y="1435700"/>
            <a:ext cx="1420026" cy="284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7325" y="1435700"/>
            <a:ext cx="1420026" cy="284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5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5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Jobboost via Facebook en Instagram: Wat en hoe?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613050" y="1435700"/>
            <a:ext cx="46800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doelgroepbepaling gebeurt aan de hand van datagedreven en zelflerende algoritmes die voortdurend 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geoptimaliseerd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worden op basis van het algemeen gebruikersgedrag op VDAB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kliks linken rechtstreeks naar jouw vacature op VDAB van waaruit er in slechts met één 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 genavigeerd worden  naar de eigen Employer Branding bedrijfspagina met alle vacatures en bedrijfsinformatie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afloop van elke boost ontvang je een duidelijk rapport met relevante statistieken en visuals; impressies, clicks én het percentage extra visibiliteit dankzij de boost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651" y="1287575"/>
            <a:ext cx="2156200" cy="312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6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6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Nieuw! Videoboost 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6"/>
          <p:cNvSpPr txBox="1"/>
          <p:nvPr/>
        </p:nvSpPr>
        <p:spPr>
          <a:xfrm>
            <a:off x="613050" y="1435700"/>
            <a:ext cx="36447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 meer aandacht trekken? Kies dan voor een videoboost.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kort filmpje (mp4 bestand) van max. 45 seconden.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Leuke voorbeelden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Stad Antwerpen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Familiehulp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1645" y="1107600"/>
            <a:ext cx="1939805" cy="19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6600" y="3110500"/>
            <a:ext cx="2739251" cy="18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7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7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Jobboost via Google Search: Wat?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613050" y="1435700"/>
            <a:ext cx="4680000" cy="3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Gebooste vacatures verschijnen bovenaan in de zoekresultaten van gebruikers die actief op zoek zijn naar gelijkaardige vacatures (op basis van de zoektermen)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zelf wanneer de boost gelanceerd wordt en/of tot wanneer deze maximaal mag lopen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boost zonder specifieke start- en stopdatum duurt gemiddeld 5 dagen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Eén klik leidt direct naar jouw vacature op de VDAB-website.</a:t>
            </a:r>
            <a:endParaRPr sz="13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975" y="1435701"/>
            <a:ext cx="1359574" cy="28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325" y="1435700"/>
            <a:ext cx="1420025" cy="28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8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boost via Google Search: Wat en Hoe?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613050" y="1435700"/>
            <a:ext cx="4680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Ook hier worden datagedreven algoritmes ingezet om de in te zetten keywords te bepalen en te </a:t>
            </a:r>
            <a:r>
              <a:rPr lang="nl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optimaliseren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Hierbij word</a:t>
            </a:r>
            <a:r>
              <a:rPr lang="nl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 ook </a:t>
            </a:r>
            <a:r>
              <a:rPr lang="nl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slimme links gelegd tussen gelijkaardige vacatures onderling, om zo out of the box keywords te kunnen gebruiken indien nuttig - telkens op basis van gebruikersgedrag op VDAB (Welke jobs worden door dezelfde gebruikers bekeken en in welke mate zijn deze gelijkaardig?) 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afloop van de boost ontvang je een duidelijk rapport met relevante statistieken en visuals; impressies, clicks én het percentage extra visibiliteit dankzij de boost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750" y="1393100"/>
            <a:ext cx="2089201" cy="30165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1750" y="1395002"/>
            <a:ext cx="2089201" cy="301268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475" y="1339450"/>
            <a:ext cx="2137475" cy="30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2E9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9"/>
          <p:cNvSpPr/>
          <p:nvPr/>
        </p:nvSpPr>
        <p:spPr>
          <a:xfrm>
            <a:off x="0" y="923400"/>
            <a:ext cx="9144000" cy="87300"/>
          </a:xfrm>
          <a:prstGeom prst="rect">
            <a:avLst/>
          </a:prstGeom>
          <a:solidFill>
            <a:srgbClr val="2E7D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9"/>
          <p:cNvSpPr txBox="1"/>
          <p:nvPr/>
        </p:nvSpPr>
        <p:spPr>
          <a:xfrm>
            <a:off x="613050" y="362850"/>
            <a:ext cx="7917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Jobboost via Facebook vs Google Search</a:t>
            </a:r>
            <a:endParaRPr sz="22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613050" y="1359500"/>
            <a:ext cx="46800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en Instagram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Maximale visibiliteit voor je vacature (tijdlijn gebruikers)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vacature kan organisch gedeeld worden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bereikt zowel actieve als latente zoekers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Meer tractie voor de job in het algemeen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Typisch hoger aantal clicks (= job views)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Search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Iets minder visibiliteit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bereikt uitsluitend actieve zoekers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bereikt typisch de meest relevante profielen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Typisch lager aantal clicks (= job views)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200" y="2175600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