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6" r:id="rId4"/>
    <p:sldId id="263" r:id="rId5"/>
    <p:sldId id="265" r:id="rId6"/>
    <p:sldId id="259" r:id="rId7"/>
    <p:sldId id="260" r:id="rId8"/>
    <p:sldId id="261" r:id="rId9"/>
    <p:sldId id="262" r:id="rId10"/>
  </p:sldIdLst>
  <p:sldSz cx="12192000" cy="6858000"/>
  <p:notesSz cx="12192000" cy="6858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2952" y="333756"/>
            <a:ext cx="6099175" cy="6137275"/>
          </a:xfrm>
          <a:custGeom>
            <a:avLst/>
            <a:gdLst/>
            <a:ahLst/>
            <a:cxnLst/>
            <a:rect l="l" t="t" r="r" b="b"/>
            <a:pathLst>
              <a:path w="6099175" h="6137275">
                <a:moveTo>
                  <a:pt x="6099048" y="0"/>
                </a:moveTo>
                <a:lnTo>
                  <a:pt x="0" y="0"/>
                </a:lnTo>
                <a:lnTo>
                  <a:pt x="0" y="6137148"/>
                </a:lnTo>
                <a:lnTo>
                  <a:pt x="6099048" y="6137148"/>
                </a:lnTo>
                <a:lnTo>
                  <a:pt x="6099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4788" y="4764023"/>
            <a:ext cx="1560576" cy="82905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5851" y="4212335"/>
            <a:ext cx="9566148" cy="264566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54759" y="1083005"/>
            <a:ext cx="9682480" cy="1590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2E34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2E34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172200"/>
            <a:ext cx="2104857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2E34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172200"/>
            <a:ext cx="2104857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2E34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172200"/>
            <a:ext cx="2104857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200" y="6230111"/>
            <a:ext cx="842772" cy="44653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360045" cy="6858000"/>
          </a:xfrm>
          <a:custGeom>
            <a:avLst/>
            <a:gdLst/>
            <a:ahLst/>
            <a:cxnLst/>
            <a:rect l="l" t="t" r="r" b="b"/>
            <a:pathLst>
              <a:path w="360045" h="6858000">
                <a:moveTo>
                  <a:pt x="359664" y="0"/>
                </a:moveTo>
                <a:lnTo>
                  <a:pt x="0" y="0"/>
                </a:lnTo>
                <a:lnTo>
                  <a:pt x="0" y="6858000"/>
                </a:lnTo>
                <a:lnTo>
                  <a:pt x="359664" y="6858000"/>
                </a:lnTo>
                <a:lnTo>
                  <a:pt x="359664" y="0"/>
                </a:lnTo>
                <a:close/>
              </a:path>
            </a:pathLst>
          </a:custGeom>
          <a:solidFill>
            <a:srgbClr val="B7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88663" y="2774391"/>
            <a:ext cx="3614673" cy="84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2E343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2880" y="1788414"/>
            <a:ext cx="10086238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elise.lepere@jobat.b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jobat.be/nl/werkgevers/blog/6-slimme-tips-voor-het-schrijven-van-vacaturetekst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jzijnfamiliehulp.be/promotietoolkit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erformanceteam@jobat.be" TargetMode="External"/><Relationship Id="rId2" Type="http://schemas.openxmlformats.org/officeDocument/2006/relationships/hyperlink" Target="mailto:myjobs@jobat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lise.lepere@jobat.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219200" y="675891"/>
            <a:ext cx="9682480" cy="233781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5473065" marR="5080">
              <a:lnSpc>
                <a:spcPts val="5840"/>
              </a:lnSpc>
              <a:spcBef>
                <a:spcPts val="830"/>
              </a:spcBef>
            </a:pPr>
            <a:r>
              <a:rPr spc="-20" dirty="0">
                <a:solidFill>
                  <a:srgbClr val="FF0000"/>
                </a:solidFill>
              </a:rPr>
              <a:t>POWER 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NETWORK</a:t>
            </a:r>
            <a:r>
              <a:rPr spc="-90" dirty="0">
                <a:solidFill>
                  <a:srgbClr val="FF0000"/>
                </a:solidFill>
              </a:rPr>
              <a:t> </a:t>
            </a:r>
            <a:r>
              <a:rPr spc="-5" dirty="0" smtClean="0">
                <a:solidFill>
                  <a:srgbClr val="FF0000"/>
                </a:solidFill>
              </a:rPr>
              <a:t>JOB</a:t>
            </a:r>
            <a:r>
              <a:rPr lang="nl-BE" spc="-5" dirty="0" smtClean="0">
                <a:solidFill>
                  <a:srgbClr val="FF0000"/>
                </a:solidFill>
              </a:rPr>
              <a:t/>
            </a:r>
            <a:br>
              <a:rPr lang="nl-BE" spc="-5" dirty="0" smtClean="0">
                <a:solidFill>
                  <a:srgbClr val="FF0000"/>
                </a:solidFill>
              </a:rPr>
            </a:br>
            <a:r>
              <a:rPr lang="nl-BE" spc="-5" dirty="0" err="1" smtClean="0">
                <a:solidFill>
                  <a:srgbClr val="FF0000"/>
                </a:solidFill>
              </a:rPr>
              <a:t>posting</a:t>
            </a:r>
            <a:endParaRPr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15125" y="3246882"/>
            <a:ext cx="4714875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nl-BE" sz="3200" b="1" spc="-15" dirty="0" err="1" smtClean="0">
                <a:solidFill>
                  <a:srgbClr val="2E3435"/>
                </a:solidFill>
                <a:latin typeface="Calibri"/>
                <a:cs typeface="Calibri"/>
              </a:rPr>
              <a:t>Jobpromotie</a:t>
            </a:r>
            <a:r>
              <a:rPr lang="nl-BE" sz="3200" b="1" spc="-15" dirty="0" smtClean="0">
                <a:solidFill>
                  <a:srgbClr val="2E3435"/>
                </a:solidFill>
                <a:latin typeface="Calibri"/>
                <a:cs typeface="Calibri"/>
              </a:rPr>
              <a:t> vacatures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nl-BE" sz="3200" b="1" spc="-15" dirty="0" smtClean="0">
                <a:solidFill>
                  <a:srgbClr val="2E3435"/>
                </a:solidFill>
                <a:latin typeface="Calibri"/>
                <a:cs typeface="Calibri"/>
              </a:rPr>
              <a:t>Ondersteunende diensten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724400"/>
            <a:ext cx="3124200" cy="101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493598"/>
            <a:ext cx="6091632" cy="57579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16205" marR="5080" indent="-104139">
              <a:lnSpc>
                <a:spcPts val="3890"/>
              </a:lnSpc>
              <a:spcBef>
                <a:spcPts val="590"/>
              </a:spcBef>
            </a:pPr>
            <a:r>
              <a:rPr lang="nl-BE" sz="3600" spc="-10" dirty="0" smtClean="0"/>
              <a:t>Power </a:t>
            </a:r>
            <a:r>
              <a:rPr lang="nl-BE" sz="3600" spc="-10" dirty="0" err="1" smtClean="0"/>
              <a:t>network</a:t>
            </a:r>
            <a:r>
              <a:rPr lang="nl-BE" sz="3600" spc="-10" dirty="0"/>
              <a:t> </a:t>
            </a:r>
            <a:r>
              <a:rPr lang="nl-BE" sz="3600" spc="-10" dirty="0" err="1" smtClean="0"/>
              <a:t>jobposting</a:t>
            </a:r>
            <a:endParaRPr sz="3600" dirty="0"/>
          </a:p>
        </p:txBody>
      </p:sp>
      <p:sp>
        <p:nvSpPr>
          <p:cNvPr id="8" name="Rechthoek 7"/>
          <p:cNvSpPr/>
          <p:nvPr/>
        </p:nvSpPr>
        <p:spPr>
          <a:xfrm>
            <a:off x="838200" y="1059872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BE" dirty="0" smtClean="0">
                <a:solidFill>
                  <a:srgbClr val="2F3435"/>
                </a:solidFill>
                <a:latin typeface="inherit"/>
              </a:rPr>
              <a:t>Maximale </a:t>
            </a:r>
            <a:r>
              <a:rPr lang="nl-BE" dirty="0" err="1">
                <a:solidFill>
                  <a:srgbClr val="2F3435"/>
                </a:solidFill>
                <a:latin typeface="inherit"/>
              </a:rPr>
              <a:t>visibiliteit</a:t>
            </a:r>
            <a:r>
              <a:rPr lang="nl-BE" dirty="0">
                <a:solidFill>
                  <a:srgbClr val="2F3435"/>
                </a:solidFill>
                <a:latin typeface="inherit"/>
              </a:rPr>
              <a:t> binnen het </a:t>
            </a:r>
            <a:r>
              <a:rPr lang="nl-BE" dirty="0" err="1">
                <a:solidFill>
                  <a:srgbClr val="2F3435"/>
                </a:solidFill>
                <a:latin typeface="inherit"/>
              </a:rPr>
              <a:t>Jobat</a:t>
            </a:r>
            <a:r>
              <a:rPr lang="nl-BE" dirty="0">
                <a:solidFill>
                  <a:srgbClr val="2F3435"/>
                </a:solidFill>
                <a:latin typeface="inherit"/>
              </a:rPr>
              <a:t> Talent Netwerk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2F3435"/>
                </a:solidFill>
                <a:latin typeface="inherit"/>
              </a:rPr>
              <a:t> 60 </a:t>
            </a:r>
            <a:r>
              <a:rPr lang="nl-BE" dirty="0">
                <a:solidFill>
                  <a:srgbClr val="2F3435"/>
                </a:solidFill>
                <a:latin typeface="inherit"/>
              </a:rPr>
              <a:t>dagen online op Jobat.be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2F3435"/>
                </a:solidFill>
                <a:latin typeface="inherit"/>
              </a:rPr>
              <a:t> </a:t>
            </a:r>
            <a:r>
              <a:rPr lang="nl-BE" dirty="0" smtClean="0">
                <a:solidFill>
                  <a:srgbClr val="2F3435"/>
                </a:solidFill>
                <a:latin typeface="inherit"/>
              </a:rPr>
              <a:t>Gerichte </a:t>
            </a:r>
            <a:r>
              <a:rPr lang="nl-BE" dirty="0">
                <a:solidFill>
                  <a:srgbClr val="2F3435"/>
                </a:solidFill>
                <a:latin typeface="inherit"/>
              </a:rPr>
              <a:t>Job alert </a:t>
            </a:r>
            <a:r>
              <a:rPr lang="nl-BE" dirty="0" err="1">
                <a:solidFill>
                  <a:srgbClr val="2F3435"/>
                </a:solidFill>
                <a:latin typeface="inherit"/>
              </a:rPr>
              <a:t>mailings</a:t>
            </a:r>
            <a:endParaRPr lang="nl-BE" dirty="0">
              <a:solidFill>
                <a:srgbClr val="2F3435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rgbClr val="2F3435"/>
                </a:solidFill>
                <a:latin typeface="inherit"/>
              </a:rPr>
              <a:t> Een Respons </a:t>
            </a:r>
            <a:r>
              <a:rPr lang="nl-BE" dirty="0">
                <a:solidFill>
                  <a:srgbClr val="2F3435"/>
                </a:solidFill>
                <a:latin typeface="inherit"/>
              </a:rPr>
              <a:t>Expert volgt de </a:t>
            </a:r>
            <a:r>
              <a:rPr lang="nl-BE" dirty="0" err="1">
                <a:solidFill>
                  <a:srgbClr val="2F3435"/>
                </a:solidFill>
                <a:latin typeface="inherit"/>
              </a:rPr>
              <a:t>performantie</a:t>
            </a:r>
            <a:r>
              <a:rPr lang="nl-BE" dirty="0">
                <a:solidFill>
                  <a:srgbClr val="2F3435"/>
                </a:solidFill>
                <a:latin typeface="inherit"/>
              </a:rPr>
              <a:t> actief op en stuurt bij waar nodig</a:t>
            </a:r>
            <a:endParaRPr lang="nl-BE" b="0" i="0" dirty="0">
              <a:solidFill>
                <a:srgbClr val="2F3435"/>
              </a:solidFill>
              <a:effectLst/>
              <a:latin typeface="inherit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14600"/>
            <a:ext cx="8305800" cy="3729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493598"/>
            <a:ext cx="6091632" cy="57579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16205" marR="5080" indent="-104139">
              <a:lnSpc>
                <a:spcPts val="3890"/>
              </a:lnSpc>
              <a:spcBef>
                <a:spcPts val="590"/>
              </a:spcBef>
            </a:pPr>
            <a:r>
              <a:rPr lang="nl-BE" sz="3600" spc="-10" dirty="0" smtClean="0"/>
              <a:t>Power </a:t>
            </a:r>
            <a:r>
              <a:rPr lang="nl-BE" sz="3600" spc="-10" dirty="0" err="1" smtClean="0"/>
              <a:t>network</a:t>
            </a:r>
            <a:r>
              <a:rPr lang="nl-BE" sz="3600" spc="-10" dirty="0"/>
              <a:t> </a:t>
            </a:r>
            <a:r>
              <a:rPr lang="nl-BE" sz="3600" spc="-10" dirty="0" err="1" smtClean="0"/>
              <a:t>jobposting</a:t>
            </a:r>
            <a:endParaRPr sz="36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68" y="1219200"/>
            <a:ext cx="10344355" cy="391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" y="127829"/>
            <a:ext cx="9372600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flow om een Power Network job in te zetten met </a:t>
            </a:r>
            <a:r>
              <a:rPr kumimoji="0" lang="nl-BE" altLang="nl-BE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postings</a:t>
            </a:r>
            <a:r>
              <a:rPr kumimoji="0" lang="nl-BE" altLang="nl-B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uit ons </a:t>
            </a:r>
            <a:r>
              <a:rPr kumimoji="0" lang="nl-BE" altLang="nl-BE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Jobat</a:t>
            </a:r>
            <a:r>
              <a:rPr kumimoji="0" lang="nl-BE" altLang="nl-B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online contract, is heel eenvoudig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kumimoji="0" lang="nl-BE" alt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Stuur</a:t>
            </a:r>
            <a:r>
              <a:rPr kumimoji="0" lang="nl-BE" altLang="nl-B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nl-BE" alt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een </a:t>
            </a:r>
            <a:r>
              <a:rPr kumimoji="0" lang="nl-BE" altLang="nl-B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een</a:t>
            </a:r>
            <a:r>
              <a:rPr kumimoji="0" lang="nl-BE" alt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mail naar accountmanager</a:t>
            </a:r>
            <a:r>
              <a:rPr kumimoji="0" lang="nl-BE" altLang="nl-B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Elise Lepere.</a:t>
            </a:r>
            <a:r>
              <a:rPr kumimoji="0" lang="nl-BE" altLang="nl-B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nl-BE" altLang="nl-B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nl-BE" altLang="nl-B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nl-BE" altLang="nl-B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b="1" dirty="0" smtClean="0"/>
              <a:t>Elise </a:t>
            </a:r>
            <a:r>
              <a:rPr lang="en-US" b="1" dirty="0"/>
              <a:t>Lepere</a:t>
            </a:r>
            <a:endParaRPr lang="nl-BE" dirty="0"/>
          </a:p>
          <a:p>
            <a:r>
              <a:rPr lang="en-US" i="1" dirty="0"/>
              <a:t>Key Account Manager</a:t>
            </a:r>
            <a:endParaRPr lang="nl-BE" dirty="0"/>
          </a:p>
          <a:p>
            <a:r>
              <a:rPr lang="en-US" dirty="0"/>
              <a:t>Z1 </a:t>
            </a:r>
            <a:r>
              <a:rPr lang="en-US" dirty="0" err="1"/>
              <a:t>Researchpark</a:t>
            </a:r>
            <a:r>
              <a:rPr lang="en-US" dirty="0"/>
              <a:t> 110</a:t>
            </a:r>
            <a:endParaRPr lang="nl-BE" dirty="0"/>
          </a:p>
          <a:p>
            <a:r>
              <a:rPr lang="nl-BE" dirty="0"/>
              <a:t>1731 </a:t>
            </a:r>
            <a:r>
              <a:rPr lang="nl-BE" dirty="0" err="1"/>
              <a:t>Zellik</a:t>
            </a:r>
            <a:endParaRPr lang="nl-BE" dirty="0"/>
          </a:p>
          <a:p>
            <a:r>
              <a:rPr lang="nl-BE" dirty="0"/>
              <a:t>+32 485 14 49 48</a:t>
            </a:r>
          </a:p>
          <a:p>
            <a:r>
              <a:rPr lang="nl-BE" u="sng" dirty="0">
                <a:hlinkClick r:id="rId2"/>
              </a:rPr>
              <a:t>elise.lepere@jobat.be</a:t>
            </a:r>
            <a:endParaRPr lang="nl-B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nl-BE" altLang="nl-B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nl-BE" altLang="nl-B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Voeg </a:t>
            </a: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je mail de </a:t>
            </a:r>
            <a:r>
              <a:rPr kumimoji="0" lang="nl-BE" altLang="nl-B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url</a:t>
            </a: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van de vacature op </a:t>
            </a:r>
            <a:r>
              <a:rPr kumimoji="0" lang="nl-BE" altLang="nl-B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cornerstone</a:t>
            </a: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+ voeg de </a:t>
            </a:r>
            <a:r>
              <a:rPr kumimoji="0" lang="nl-BE" altLang="nl-B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visual</a:t>
            </a: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en tekst voor de </a:t>
            </a:r>
            <a:r>
              <a:rPr kumimoji="0" lang="nl-BE" altLang="nl-B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social</a:t>
            </a:r>
            <a:r>
              <a:rPr kumimoji="0" lang="nl-BE" alt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campagne.</a:t>
            </a:r>
            <a:r>
              <a:rPr kumimoji="0" lang="nl-BE" altLang="nl-B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kumimoji="0" lang="nl-BE" altLang="nl-B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nl-BE" altLang="nl-B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Deze </a:t>
            </a:r>
            <a:r>
              <a:rPr lang="nl-BE" altLang="nl-BE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kunnen gedownload worden op de promotie-</a:t>
            </a:r>
            <a:r>
              <a:rPr lang="nl-BE" altLang="nl-BE" sz="1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toolkit</a:t>
            </a:r>
            <a:r>
              <a:rPr lang="nl-BE" altLang="nl-BE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pagina van Familiehulp.</a:t>
            </a:r>
            <a:endParaRPr kumimoji="0" lang="nl-BE" altLang="nl-B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BE" altLang="nl-BE" sz="11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400" b="1" dirty="0" err="1">
                <a:latin typeface="Arial" panose="020B0604020202020204" pitchFamily="34" charset="0"/>
                <a:ea typeface="Calibri" panose="020F0502020204030204" pitchFamily="34" charset="0"/>
              </a:rPr>
              <a:t>Jobat</a:t>
            </a:r>
            <a:r>
              <a:rPr lang="nl-BE" altLang="nl-BE" sz="1400" b="1" dirty="0">
                <a:latin typeface="Arial" panose="020B0604020202020204" pitchFamily="34" charset="0"/>
                <a:ea typeface="Calibri" panose="020F0502020204030204" pitchFamily="34" charset="0"/>
              </a:rPr>
              <a:t> doet de rest</a:t>
            </a:r>
            <a:r>
              <a:rPr lang="nl-BE" altLang="nl-BE" sz="1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nl-BE" altLang="nl-BE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400" dirty="0">
                <a:latin typeface="Arial" panose="020B0604020202020204" pitchFamily="34" charset="0"/>
                <a:ea typeface="Calibri" panose="020F0502020204030204" pitchFamily="34" charset="0"/>
              </a:rPr>
              <a:t>Elise laat dan 3,9 Full Network jobs omzetten in 1 Power Network </a:t>
            </a:r>
            <a:r>
              <a:rPr lang="nl-BE" altLang="nl-BE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job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BE" altLang="nl-BE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Indien je dat wenst kan je vragen aan Elise om verbeter voorstellen vanuit hun expertise te doen aan je vacature tekst. Dit is inbegrepen in de service van </a:t>
            </a:r>
            <a:r>
              <a:rPr lang="nl-BE" altLang="nl-BE" sz="1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PowerNetwork</a:t>
            </a:r>
            <a:r>
              <a:rPr lang="nl-BE" altLang="nl-BE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Job. Pas deze verbeteringen tevens toe dan in je vacature op </a:t>
            </a:r>
            <a:r>
              <a:rPr lang="nl-BE" altLang="nl-BE" sz="1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cornerstone</a:t>
            </a:r>
            <a:r>
              <a:rPr lang="nl-BE" altLang="nl-BE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nl-BE" altLang="nl-BE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                  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493598"/>
            <a:ext cx="4953635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16205" marR="5080" indent="-104139">
              <a:lnSpc>
                <a:spcPts val="3890"/>
              </a:lnSpc>
              <a:spcBef>
                <a:spcPts val="590"/>
              </a:spcBef>
            </a:pPr>
            <a:r>
              <a:rPr sz="3600" spc="-10" dirty="0"/>
              <a:t>Onderdelen </a:t>
            </a:r>
            <a:r>
              <a:rPr sz="3600" spc="-25" dirty="0"/>
              <a:t>vacaturetekst </a:t>
            </a:r>
            <a:r>
              <a:rPr sz="3600" spc="-800" dirty="0"/>
              <a:t> </a:t>
            </a:r>
            <a:r>
              <a:rPr sz="3600" dirty="0"/>
              <a:t>&amp;</a:t>
            </a:r>
            <a:r>
              <a:rPr sz="3600" spc="-5" dirty="0"/>
              <a:t> Tips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8768" y="2001393"/>
            <a:ext cx="4862830" cy="2654573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800" b="1" spc="-15" dirty="0">
                <a:solidFill>
                  <a:srgbClr val="2E3434"/>
                </a:solidFill>
                <a:latin typeface="Calibri"/>
                <a:cs typeface="Calibri"/>
              </a:rPr>
              <a:t>Zorg</a:t>
            </a:r>
            <a:r>
              <a:rPr sz="1800" b="1" spc="-1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3434"/>
                </a:solidFill>
                <a:latin typeface="Calibri"/>
                <a:cs typeface="Calibri"/>
              </a:rPr>
              <a:t>dat</a:t>
            </a:r>
            <a:r>
              <a:rPr sz="1800" b="1" spc="-1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3434"/>
                </a:solidFill>
                <a:latin typeface="Calibri"/>
                <a:cs typeface="Calibri"/>
              </a:rPr>
              <a:t>je </a:t>
            </a:r>
            <a:r>
              <a:rPr sz="1800" b="1" spc="-15" dirty="0">
                <a:solidFill>
                  <a:srgbClr val="2E3434"/>
                </a:solidFill>
                <a:latin typeface="Calibri"/>
                <a:cs typeface="Calibri"/>
              </a:rPr>
              <a:t>vacaturetekst</a:t>
            </a:r>
            <a:r>
              <a:rPr sz="1800" b="1" spc="-4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E3434"/>
                </a:solidFill>
                <a:latin typeface="Calibri"/>
                <a:cs typeface="Calibri"/>
              </a:rPr>
              <a:t>deze</a:t>
            </a:r>
            <a:r>
              <a:rPr sz="1800" b="1" spc="-3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3434"/>
                </a:solidFill>
                <a:latin typeface="Calibri"/>
                <a:cs typeface="Calibri"/>
              </a:rPr>
              <a:t>onderdelen</a:t>
            </a:r>
            <a:r>
              <a:rPr sz="1800" b="1" spc="-4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3434"/>
                </a:solidFill>
                <a:latin typeface="Calibri"/>
                <a:cs typeface="Calibri"/>
              </a:rPr>
              <a:t>bevat: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Clr>
                <a:srgbClr val="E43345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 err="1" smtClean="0">
                <a:solidFill>
                  <a:srgbClr val="2E3434"/>
                </a:solidFill>
                <a:latin typeface="Calibri"/>
                <a:cs typeface="Calibri"/>
              </a:rPr>
              <a:t>Bedrijfsomschrijving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95"/>
              </a:spcBef>
              <a:buClr>
                <a:srgbClr val="E43345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Functieomschrijving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Clr>
                <a:srgbClr val="E43345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Profiel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Clr>
                <a:srgbClr val="E43345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Aanbod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u="heavy" spc="-5" dirty="0">
                <a:solidFill>
                  <a:srgbClr val="0192BD"/>
                </a:solidFill>
                <a:uFill>
                  <a:solidFill>
                    <a:srgbClr val="0192BD"/>
                  </a:solidFill>
                </a:uFill>
                <a:latin typeface="Calibri"/>
                <a:cs typeface="Calibri"/>
                <a:hlinkClick r:id="rId2"/>
              </a:rPr>
              <a:t>Hier</a:t>
            </a:r>
            <a:r>
              <a:rPr sz="1800" spc="10" dirty="0">
                <a:solidFill>
                  <a:srgbClr val="0192BD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2E3434"/>
                </a:solidFill>
                <a:latin typeface="Calibri"/>
                <a:cs typeface="Calibri"/>
              </a:rPr>
              <a:t>vind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 je</a:t>
            </a:r>
            <a:r>
              <a:rPr sz="180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enkele</a:t>
            </a:r>
            <a:r>
              <a:rPr sz="1800" spc="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tips voor de</a:t>
            </a: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opmaak</a:t>
            </a: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 van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 je </a:t>
            </a: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tekst.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56409" y="1314407"/>
            <a:ext cx="4743450" cy="4067175"/>
            <a:chOff x="6656409" y="1314407"/>
            <a:chExt cx="4743450" cy="40671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6409" y="1314407"/>
              <a:ext cx="4743155" cy="40668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86956" y="1546859"/>
              <a:ext cx="4233672" cy="2350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7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383" y="626821"/>
            <a:ext cx="56826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2E3435"/>
                </a:solidFill>
              </a:rPr>
              <a:t>Visuals</a:t>
            </a:r>
            <a:r>
              <a:rPr sz="3600" spc="-20" dirty="0">
                <a:solidFill>
                  <a:srgbClr val="2E3435"/>
                </a:solidFill>
              </a:rPr>
              <a:t> </a:t>
            </a:r>
            <a:r>
              <a:rPr sz="3600" spc="-15" dirty="0">
                <a:solidFill>
                  <a:srgbClr val="2E3435"/>
                </a:solidFill>
              </a:rPr>
              <a:t>Facebook </a:t>
            </a:r>
            <a:r>
              <a:rPr sz="3600" dirty="0">
                <a:solidFill>
                  <a:srgbClr val="2E3435"/>
                </a:solidFill>
              </a:rPr>
              <a:t>&amp;</a:t>
            </a:r>
            <a:r>
              <a:rPr sz="3600" spc="-15" dirty="0">
                <a:solidFill>
                  <a:srgbClr val="2E3435"/>
                </a:solidFill>
              </a:rPr>
              <a:t> </a:t>
            </a:r>
            <a:r>
              <a:rPr sz="3600" spc="-20" dirty="0">
                <a:solidFill>
                  <a:srgbClr val="2E3435"/>
                </a:solidFill>
              </a:rPr>
              <a:t>Instagram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1643" y="176784"/>
            <a:ext cx="2646892" cy="12493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40383" y="1665554"/>
            <a:ext cx="6146800" cy="25314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E3434"/>
                </a:solidFill>
                <a:latin typeface="Calibri"/>
                <a:cs typeface="Calibri"/>
              </a:rPr>
              <a:t>In </a:t>
            </a:r>
            <a:r>
              <a:rPr sz="1800" spc="-15" dirty="0">
                <a:solidFill>
                  <a:srgbClr val="2E3434"/>
                </a:solidFill>
                <a:latin typeface="Calibri"/>
                <a:cs typeface="Calibri"/>
              </a:rPr>
              <a:t>deze</a:t>
            </a:r>
            <a:r>
              <a:rPr sz="180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E3434"/>
                </a:solidFill>
                <a:latin typeface="Calibri"/>
                <a:cs typeface="Calibri"/>
              </a:rPr>
              <a:t>Power</a:t>
            </a:r>
            <a:r>
              <a:rPr sz="1800" spc="1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Network</a:t>
            </a:r>
            <a:r>
              <a:rPr sz="1800" spc="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3434"/>
                </a:solidFill>
                <a:latin typeface="Calibri"/>
                <a:cs typeface="Calibri"/>
              </a:rPr>
              <a:t>Job</a:t>
            </a:r>
            <a:r>
              <a:rPr sz="1800" spc="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zit</a:t>
            </a:r>
            <a:r>
              <a:rPr sz="1800" spc="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ook</a:t>
            </a:r>
            <a:r>
              <a:rPr sz="1800" dirty="0">
                <a:solidFill>
                  <a:srgbClr val="2E3434"/>
                </a:solidFill>
                <a:latin typeface="Calibri"/>
                <a:cs typeface="Calibri"/>
              </a:rPr>
              <a:t> een</a:t>
            </a:r>
            <a:r>
              <a:rPr sz="1800" spc="1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E3434"/>
                </a:solidFill>
                <a:latin typeface="Calibri"/>
                <a:cs typeface="Calibri"/>
              </a:rPr>
              <a:t>persoonlijke</a:t>
            </a:r>
            <a:r>
              <a:rPr sz="1800" spc="1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Facebook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 campagne</a:t>
            </a:r>
            <a:r>
              <a:rPr sz="1800" spc="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inbegrepen.</a:t>
            </a:r>
            <a:r>
              <a:rPr sz="1800" spc="1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lang="nl-BE" sz="1800" spc="15" dirty="0" smtClean="0">
                <a:solidFill>
                  <a:srgbClr val="2E3434"/>
                </a:solidFill>
                <a:latin typeface="Calibri"/>
                <a:cs typeface="Calibri"/>
              </a:rPr>
              <a:t/>
            </a:r>
            <a:br>
              <a:rPr lang="nl-BE" sz="1800" spc="15" dirty="0" smtClean="0">
                <a:solidFill>
                  <a:srgbClr val="2E3434"/>
                </a:solidFill>
                <a:latin typeface="Calibri"/>
                <a:cs typeface="Calibri"/>
              </a:rPr>
            </a:br>
            <a:r>
              <a:rPr lang="nl-BE" sz="1800" spc="15" dirty="0" smtClean="0">
                <a:solidFill>
                  <a:srgbClr val="2E3434"/>
                </a:solidFill>
                <a:latin typeface="Calibri"/>
                <a:cs typeface="Calibri"/>
              </a:rPr>
              <a:t/>
            </a:r>
            <a:br>
              <a:rPr lang="nl-BE" sz="1800" spc="15" dirty="0" smtClean="0">
                <a:solidFill>
                  <a:srgbClr val="2E3434"/>
                </a:solidFill>
                <a:latin typeface="Calibri"/>
                <a:cs typeface="Calibri"/>
              </a:rPr>
            </a:br>
            <a:r>
              <a:rPr lang="nl-BE" sz="1800" spc="15" dirty="0" smtClean="0">
                <a:solidFill>
                  <a:srgbClr val="2E3434"/>
                </a:solidFill>
                <a:latin typeface="Calibri"/>
                <a:cs typeface="Calibri"/>
              </a:rPr>
              <a:t>Dit beeld kun je terugvinden op </a:t>
            </a:r>
            <a:r>
              <a:rPr lang="nl-BE" sz="1800" spc="15" dirty="0" smtClean="0">
                <a:solidFill>
                  <a:srgbClr val="2E3434"/>
                </a:solidFill>
                <a:latin typeface="Calibri"/>
                <a:cs typeface="Calibri"/>
                <a:hlinkClick r:id="rId3"/>
              </a:rPr>
              <a:t>de promotie-</a:t>
            </a:r>
            <a:r>
              <a:rPr lang="nl-BE" sz="1800" spc="15" dirty="0" err="1" smtClean="0">
                <a:solidFill>
                  <a:srgbClr val="2E3434"/>
                </a:solidFill>
                <a:latin typeface="Calibri"/>
                <a:cs typeface="Calibri"/>
                <a:hlinkClick r:id="rId3"/>
              </a:rPr>
              <a:t>toolkit</a:t>
            </a:r>
            <a:r>
              <a:rPr lang="nl-BE" sz="1800" spc="15" dirty="0" smtClean="0">
                <a:solidFill>
                  <a:srgbClr val="2E3434"/>
                </a:solidFill>
                <a:latin typeface="Calibri"/>
                <a:cs typeface="Calibri"/>
                <a:hlinkClick r:id="rId3"/>
              </a:rPr>
              <a:t> pagina van Familiehulp.</a:t>
            </a:r>
            <a:r>
              <a:rPr lang="nl-BE" sz="1800" spc="15" dirty="0" smtClean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lang="nl-BE" sz="1800" b="1" spc="15" dirty="0" smtClean="0">
                <a:solidFill>
                  <a:srgbClr val="2E3434"/>
                </a:solidFill>
                <a:latin typeface="Calibri"/>
                <a:cs typeface="Calibri"/>
              </a:rPr>
              <a:t>Onderaan bij </a:t>
            </a:r>
            <a:r>
              <a:rPr lang="nl-BE" sz="1800" b="1" spc="15" dirty="0" err="1" smtClean="0">
                <a:solidFill>
                  <a:srgbClr val="2E3434"/>
                </a:solidFill>
                <a:latin typeface="Calibri"/>
                <a:cs typeface="Calibri"/>
              </a:rPr>
              <a:t>functiespecifiek</a:t>
            </a:r>
            <a:r>
              <a:rPr lang="nl-BE" sz="1800" b="1" spc="15" dirty="0" smtClean="0">
                <a:solidFill>
                  <a:srgbClr val="2E3434"/>
                </a:solidFill>
                <a:latin typeface="Calibri"/>
                <a:cs typeface="Calibri"/>
              </a:rPr>
              <a:t> materiaal “ondersteunende diensten”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nl-BE" spc="15" dirty="0">
              <a:solidFill>
                <a:srgbClr val="2E3434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nl-BE" sz="1800" spc="15" dirty="0" smtClean="0">
                <a:solidFill>
                  <a:srgbClr val="2E3434"/>
                </a:solidFill>
                <a:latin typeface="Calibri"/>
                <a:cs typeface="Calibri"/>
              </a:rPr>
              <a:t>Daar staat naast een </a:t>
            </a:r>
            <a:r>
              <a:rPr lang="nl-BE" sz="1800" spc="15" dirty="0" err="1" smtClean="0">
                <a:solidFill>
                  <a:srgbClr val="2E3434"/>
                </a:solidFill>
                <a:latin typeface="Calibri"/>
                <a:cs typeface="Calibri"/>
              </a:rPr>
              <a:t>visual</a:t>
            </a:r>
            <a:r>
              <a:rPr lang="nl-BE" sz="1800" spc="15" dirty="0" smtClean="0">
                <a:solidFill>
                  <a:srgbClr val="2E3434"/>
                </a:solidFill>
                <a:latin typeface="Calibri"/>
                <a:cs typeface="Calibri"/>
              </a:rPr>
              <a:t> ook </a:t>
            </a:r>
            <a:r>
              <a:rPr lang="nl-BE" spc="15" dirty="0" smtClean="0">
                <a:solidFill>
                  <a:srgbClr val="2E3434"/>
                </a:solidFill>
                <a:latin typeface="Calibri"/>
                <a:cs typeface="Calibri"/>
              </a:rPr>
              <a:t>een basistekst (te personaliseren) die je kunt mee sturen naar Elise (</a:t>
            </a:r>
            <a:r>
              <a:rPr lang="nl-BE" spc="15" dirty="0" err="1" smtClean="0">
                <a:solidFill>
                  <a:srgbClr val="2E3434"/>
                </a:solidFill>
                <a:latin typeface="Calibri"/>
                <a:cs typeface="Calibri"/>
              </a:rPr>
              <a:t>Jobat</a:t>
            </a:r>
            <a:r>
              <a:rPr lang="nl-BE" spc="15" dirty="0" smtClean="0">
                <a:solidFill>
                  <a:srgbClr val="2E3434"/>
                </a:solidFill>
                <a:latin typeface="Calibri"/>
                <a:cs typeface="Calibri"/>
              </a:rPr>
              <a:t>).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324" y="4343400"/>
            <a:ext cx="5308367" cy="20383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200" y="5374101"/>
            <a:ext cx="3736466" cy="1138997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6400800" y="5514986"/>
            <a:ext cx="457200" cy="4286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2246" y="4178981"/>
            <a:ext cx="5397107" cy="1336005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7766754" y="4333874"/>
            <a:ext cx="4806246" cy="204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6230111"/>
            <a:ext cx="842772" cy="44653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360045" cy="6858000"/>
          </a:xfrm>
          <a:custGeom>
            <a:avLst/>
            <a:gdLst/>
            <a:ahLst/>
            <a:cxnLst/>
            <a:rect l="l" t="t" r="r" b="b"/>
            <a:pathLst>
              <a:path w="360045" h="6858000">
                <a:moveTo>
                  <a:pt x="359664" y="0"/>
                </a:moveTo>
                <a:lnTo>
                  <a:pt x="0" y="0"/>
                </a:lnTo>
                <a:lnTo>
                  <a:pt x="0" y="6858000"/>
                </a:lnTo>
                <a:lnTo>
                  <a:pt x="359664" y="6858000"/>
                </a:lnTo>
                <a:lnTo>
                  <a:pt x="359664" y="0"/>
                </a:lnTo>
                <a:close/>
              </a:path>
            </a:pathLst>
          </a:custGeom>
          <a:solidFill>
            <a:srgbClr val="B7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176784"/>
            <a:ext cx="814903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BE" sz="3600" spc="-175" dirty="0" err="1" smtClean="0">
                <a:solidFill>
                  <a:srgbClr val="2E3435"/>
                </a:solidFill>
              </a:rPr>
              <a:t>Jobat</a:t>
            </a:r>
            <a:r>
              <a:rPr lang="nl-BE" sz="3600" spc="-175" dirty="0" smtClean="0">
                <a:solidFill>
                  <a:srgbClr val="2E3435"/>
                </a:solidFill>
              </a:rPr>
              <a:t> maakt op basis hiervan dan </a:t>
            </a:r>
            <a:br>
              <a:rPr lang="nl-BE" sz="3600" spc="-175" dirty="0" smtClean="0">
                <a:solidFill>
                  <a:srgbClr val="2E3435"/>
                </a:solidFill>
              </a:rPr>
            </a:br>
            <a:r>
              <a:rPr lang="nl-BE" sz="3600" spc="-175" dirty="0" smtClean="0">
                <a:solidFill>
                  <a:srgbClr val="2E3435"/>
                </a:solidFill>
              </a:rPr>
              <a:t>een promotie post</a:t>
            </a:r>
            <a:endParaRPr sz="3600" dirty="0"/>
          </a:p>
        </p:txBody>
      </p:sp>
      <p:grpSp>
        <p:nvGrpSpPr>
          <p:cNvPr id="5" name="object 5"/>
          <p:cNvGrpSpPr/>
          <p:nvPr/>
        </p:nvGrpSpPr>
        <p:grpSpPr>
          <a:xfrm>
            <a:off x="8339328" y="176784"/>
            <a:ext cx="3569335" cy="5819140"/>
            <a:chOff x="8339328" y="176784"/>
            <a:chExt cx="3569335" cy="58191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61644" y="176784"/>
              <a:ext cx="2646892" cy="12493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9328" y="1450847"/>
              <a:ext cx="2535935" cy="454456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3523" y="1345691"/>
            <a:ext cx="2235708" cy="46497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98292" y="1450847"/>
            <a:ext cx="2453639" cy="45445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23559" y="1450847"/>
            <a:ext cx="2566416" cy="45445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68" y="493598"/>
            <a:ext cx="22288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2E3435"/>
                </a:solidFill>
              </a:rPr>
              <a:t>Rapp</a:t>
            </a:r>
            <a:r>
              <a:rPr sz="3600" spc="-15" dirty="0">
                <a:solidFill>
                  <a:srgbClr val="2E3435"/>
                </a:solidFill>
              </a:rPr>
              <a:t>o</a:t>
            </a:r>
            <a:r>
              <a:rPr sz="3600" spc="-5" dirty="0">
                <a:solidFill>
                  <a:srgbClr val="2E3435"/>
                </a:solidFill>
              </a:rPr>
              <a:t>r</a:t>
            </a:r>
            <a:r>
              <a:rPr sz="3600" spc="-35" dirty="0">
                <a:solidFill>
                  <a:srgbClr val="2E3435"/>
                </a:solidFill>
              </a:rPr>
              <a:t>t</a:t>
            </a:r>
            <a:r>
              <a:rPr sz="3600" dirty="0">
                <a:solidFill>
                  <a:srgbClr val="2E3435"/>
                </a:solidFill>
              </a:rPr>
              <a:t>a</a:t>
            </a:r>
            <a:r>
              <a:rPr sz="3600" spc="-45" dirty="0">
                <a:solidFill>
                  <a:srgbClr val="2E3435"/>
                </a:solidFill>
              </a:rPr>
              <a:t>g</a:t>
            </a:r>
            <a:r>
              <a:rPr sz="3600" dirty="0">
                <a:solidFill>
                  <a:srgbClr val="2E3435"/>
                </a:solidFill>
              </a:rPr>
              <a:t>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52880" y="1788414"/>
            <a:ext cx="10834320" cy="1667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24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E3434"/>
                </a:solidFill>
                <a:latin typeface="Calibri"/>
                <a:cs typeface="Calibri"/>
              </a:rPr>
              <a:t>Drie </a:t>
            </a:r>
            <a:r>
              <a:rPr sz="1800" b="1" spc="-15" dirty="0">
                <a:solidFill>
                  <a:srgbClr val="2E3434"/>
                </a:solidFill>
                <a:latin typeface="Calibri"/>
                <a:cs typeface="Calibri"/>
              </a:rPr>
              <a:t>weken</a:t>
            </a:r>
            <a:r>
              <a:rPr sz="1800" b="1" spc="-4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nadat</a:t>
            </a:r>
            <a:r>
              <a:rPr sz="1800" spc="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de</a:t>
            </a:r>
            <a:r>
              <a:rPr sz="180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job</a:t>
            </a:r>
            <a:r>
              <a:rPr sz="180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gepubliceerd</a:t>
            </a:r>
            <a:r>
              <a:rPr sz="1800" spc="2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werd</a:t>
            </a:r>
            <a:r>
              <a:rPr sz="1800" spc="3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3434"/>
                </a:solidFill>
                <a:latin typeface="Calibri"/>
                <a:cs typeface="Calibri"/>
              </a:rPr>
              <a:t>en</a:t>
            </a:r>
            <a:r>
              <a:rPr sz="1800" b="1" spc="-2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3434"/>
                </a:solidFill>
                <a:latin typeface="Calibri"/>
                <a:cs typeface="Calibri"/>
              </a:rPr>
              <a:t>na </a:t>
            </a:r>
            <a:r>
              <a:rPr sz="1800" b="1" spc="-5" dirty="0">
                <a:solidFill>
                  <a:srgbClr val="2E3434"/>
                </a:solidFill>
                <a:latin typeface="Calibri"/>
                <a:cs typeface="Calibri"/>
              </a:rPr>
              <a:t>afloop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,</a:t>
            </a:r>
            <a:r>
              <a:rPr sz="1800" spc="-2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zal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 je via het</a:t>
            </a:r>
            <a:r>
              <a:rPr sz="1800" spc="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mailadres </a:t>
            </a:r>
            <a:r>
              <a:rPr sz="1800" spc="-39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0192BD"/>
                </a:solidFill>
                <a:uFill>
                  <a:solidFill>
                    <a:srgbClr val="0192BD"/>
                  </a:solidFill>
                </a:uFill>
                <a:latin typeface="Calibri"/>
                <a:cs typeface="Calibri"/>
                <a:hlinkClick r:id="rId2"/>
              </a:rPr>
              <a:t>myjobs@jobat.be</a:t>
            </a:r>
            <a:r>
              <a:rPr sz="1800" spc="-15" dirty="0">
                <a:solidFill>
                  <a:srgbClr val="0192BD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de</a:t>
            </a:r>
            <a:r>
              <a:rPr sz="180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tussentijdse</a:t>
            </a:r>
            <a:r>
              <a:rPr sz="1800" dirty="0">
                <a:solidFill>
                  <a:srgbClr val="2E3434"/>
                </a:solidFill>
                <a:latin typeface="Calibri"/>
                <a:cs typeface="Calibri"/>
              </a:rPr>
              <a:t> – en</a:t>
            </a:r>
            <a:r>
              <a:rPr sz="1800" spc="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eindresultaten</a:t>
            </a:r>
            <a:r>
              <a:rPr sz="1800" spc="2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ontvangen.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Mocht</a:t>
            </a:r>
            <a:r>
              <a:rPr sz="1800" spc="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je</a:t>
            </a:r>
            <a:r>
              <a:rPr sz="180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tijdens</a:t>
            </a:r>
            <a:r>
              <a:rPr sz="1800" dirty="0">
                <a:solidFill>
                  <a:srgbClr val="2E3434"/>
                </a:solidFill>
                <a:latin typeface="Calibri"/>
                <a:cs typeface="Calibri"/>
              </a:rPr>
              <a:t> de</a:t>
            </a:r>
            <a:r>
              <a:rPr sz="1800" spc="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campagne</a:t>
            </a:r>
            <a:r>
              <a:rPr sz="1800" spc="1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zelf</a:t>
            </a:r>
            <a:r>
              <a:rPr sz="180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vragen</a:t>
            </a:r>
            <a:r>
              <a:rPr sz="1800" spc="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of</a:t>
            </a:r>
            <a:r>
              <a:rPr sz="1800" spc="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opmerkingen</a:t>
            </a:r>
            <a:r>
              <a:rPr sz="1800" spc="1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hebben</a:t>
            </a:r>
            <a:r>
              <a:rPr sz="1800" spc="1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rond</a:t>
            </a:r>
            <a:r>
              <a:rPr sz="180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de</a:t>
            </a:r>
            <a:r>
              <a:rPr sz="1800" spc="1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instroom</a:t>
            </a:r>
            <a:r>
              <a:rPr sz="180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van</a:t>
            </a:r>
            <a:endParaRPr sz="1800" dirty="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kandidaten,</a:t>
            </a:r>
            <a:r>
              <a:rPr sz="1800" spc="2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neem</a:t>
            </a:r>
            <a:r>
              <a:rPr sz="1800" spc="1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dan</a:t>
            </a:r>
            <a:r>
              <a:rPr sz="1800" spc="2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gerust</a:t>
            </a:r>
            <a:r>
              <a:rPr sz="1800" spc="1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3434"/>
                </a:solidFill>
                <a:latin typeface="Calibri"/>
                <a:cs typeface="Calibri"/>
              </a:rPr>
              <a:t>contact</a:t>
            </a:r>
            <a:r>
              <a:rPr sz="1800" spc="20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3434"/>
                </a:solidFill>
                <a:latin typeface="Calibri"/>
                <a:cs typeface="Calibri"/>
              </a:rPr>
              <a:t>op</a:t>
            </a:r>
            <a:r>
              <a:rPr sz="1800" spc="1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E3434"/>
                </a:solidFill>
                <a:latin typeface="Calibri"/>
                <a:cs typeface="Calibri"/>
              </a:rPr>
              <a:t>via</a:t>
            </a:r>
            <a:r>
              <a:rPr sz="1800" spc="5" dirty="0">
                <a:solidFill>
                  <a:srgbClr val="2E3434"/>
                </a:solidFill>
                <a:latin typeface="Calibri"/>
                <a:cs typeface="Calibri"/>
              </a:rPr>
              <a:t> </a:t>
            </a:r>
            <a:r>
              <a:rPr sz="1800" u="heavy" spc="-10" dirty="0" err="1" smtClean="0">
                <a:solidFill>
                  <a:srgbClr val="0192BD"/>
                </a:solidFill>
                <a:uFill>
                  <a:solidFill>
                    <a:srgbClr val="0192BD"/>
                  </a:solidFill>
                </a:uFill>
                <a:latin typeface="Calibri"/>
                <a:cs typeface="Calibri"/>
                <a:hlinkClick r:id="rId3"/>
              </a:rPr>
              <a:t>performancet</a:t>
            </a:r>
            <a:r>
              <a:rPr lang="nl-BE" sz="1800" u="heavy" spc="-10" dirty="0" smtClean="0">
                <a:solidFill>
                  <a:srgbClr val="0192BD"/>
                </a:solidFill>
                <a:uFill>
                  <a:solidFill>
                    <a:srgbClr val="0192BD"/>
                  </a:solidFill>
                </a:uFill>
                <a:latin typeface="Calibri"/>
                <a:cs typeface="Calibri"/>
                <a:hlinkClick r:id="rId3"/>
              </a:rPr>
              <a:t>e</a:t>
            </a:r>
            <a:r>
              <a:rPr sz="1800" u="heavy" spc="-10" dirty="0" smtClean="0">
                <a:solidFill>
                  <a:srgbClr val="0192BD"/>
                </a:solidFill>
                <a:uFill>
                  <a:solidFill>
                    <a:srgbClr val="0192BD"/>
                  </a:solidFill>
                </a:uFill>
                <a:latin typeface="Calibri"/>
                <a:cs typeface="Calibri"/>
                <a:hlinkClick r:id="rId3"/>
              </a:rPr>
              <a:t>am@jobat.be</a:t>
            </a:r>
            <a:r>
              <a:rPr sz="1800" spc="25" dirty="0" smtClean="0">
                <a:solidFill>
                  <a:srgbClr val="0192BD"/>
                </a:solidFill>
                <a:latin typeface="Calibri"/>
                <a:cs typeface="Calibri"/>
                <a:hlinkClick r:id="rId3"/>
              </a:rPr>
              <a:t> </a:t>
            </a:r>
            <a:r>
              <a:rPr lang="nl-BE" sz="1800" spc="25" dirty="0" smtClean="0">
                <a:solidFill>
                  <a:srgbClr val="0192BD"/>
                </a:solidFill>
                <a:latin typeface="Calibri"/>
                <a:cs typeface="Calibri"/>
              </a:rPr>
              <a:t> of </a:t>
            </a:r>
            <a:r>
              <a:rPr lang="nl-BE" u="sng" dirty="0" smtClean="0">
                <a:hlinkClick r:id="rId4"/>
              </a:rPr>
              <a:t>elise.lepere@jobat.be</a:t>
            </a:r>
            <a:endParaRPr lang="nl-BE" dirty="0" smtClean="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nl-BE" sz="1800" spc="25" dirty="0" smtClean="0">
                <a:solidFill>
                  <a:srgbClr val="0192BD"/>
                </a:solidFill>
                <a:latin typeface="Calibri"/>
                <a:cs typeface="Calibri"/>
              </a:rPr>
              <a:t> </a:t>
            </a:r>
            <a:r>
              <a:rPr sz="1800" dirty="0" smtClean="0">
                <a:solidFill>
                  <a:srgbClr val="2E3434"/>
                </a:solidFill>
                <a:latin typeface="Calibri"/>
                <a:cs typeface="Calibri"/>
              </a:rPr>
              <a:t>!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7D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6900" y="4507991"/>
            <a:ext cx="838200" cy="3337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5355" y="5541264"/>
            <a:ext cx="1161288" cy="61569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THANK</a:t>
            </a:r>
            <a:r>
              <a:rPr spc="-75" dirty="0"/>
              <a:t> </a:t>
            </a:r>
            <a:r>
              <a:rPr spc="-70" dirty="0"/>
              <a:t>YOU.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192B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371</Words>
  <Application>Microsoft Office PowerPoint</Application>
  <PresentationFormat>Breedbeeld</PresentationFormat>
  <Paragraphs>46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Arial MT</vt:lpstr>
      <vt:lpstr>Calibri</vt:lpstr>
      <vt:lpstr>inherit</vt:lpstr>
      <vt:lpstr>Office Theme</vt:lpstr>
      <vt:lpstr>POWER  NETWORK JOB posting</vt:lpstr>
      <vt:lpstr>Power network jobposting</vt:lpstr>
      <vt:lpstr>Power network jobposting</vt:lpstr>
      <vt:lpstr>PowerPoint-presentatie</vt:lpstr>
      <vt:lpstr>Onderdelen vacaturetekst  &amp; Tips</vt:lpstr>
      <vt:lpstr>Visuals Facebook &amp; Instagram</vt:lpstr>
      <vt:lpstr>Jobat maakt op basis hiervan dan  een promotie post</vt:lpstr>
      <vt:lpstr>Rapportage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Stevens</dc:creator>
  <cp:lastModifiedBy>Stéphane Verbrugge</cp:lastModifiedBy>
  <cp:revision>13</cp:revision>
  <dcterms:created xsi:type="dcterms:W3CDTF">2023-11-09T12:33:26Z</dcterms:created>
  <dcterms:modified xsi:type="dcterms:W3CDTF">2023-11-13T12:16:18Z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2022-02-18T00:00:00Z</vt:filetime>
  </property>
  <property fmtid="{D5CDD505-2E9C-101B-9397-08002B2CF9AE}" pid="3" name="Creator">
    <vt:lpwstr>Microsoft® PowerPoint® voor Microsoft 365</vt:lpwstr>
  </property>
  <property fmtid="{D5CDD505-2E9C-101B-9397-08002B2CF9AE}" pid="4" name="LastSaved">
    <vt:filetime>2023-11-09T00:00:00Z</vt:filetime>
  </property>
</Properties>
</file>